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74" r:id="rId1"/>
  </p:sldMasterIdLst>
  <p:notesMasterIdLst>
    <p:notesMasterId r:id="rId11"/>
  </p:notesMasterIdLst>
  <p:handoutMasterIdLst>
    <p:handoutMasterId r:id="rId12"/>
  </p:handoutMasterIdLst>
  <p:sldIdLst>
    <p:sldId id="507" r:id="rId2"/>
    <p:sldId id="521" r:id="rId3"/>
    <p:sldId id="522" r:id="rId4"/>
    <p:sldId id="526" r:id="rId5"/>
    <p:sldId id="524" r:id="rId6"/>
    <p:sldId id="523" r:id="rId7"/>
    <p:sldId id="525" r:id="rId8"/>
    <p:sldId id="527" r:id="rId9"/>
    <p:sldId id="513" r:id="rId10"/>
  </p:sldIdLst>
  <p:sldSz cx="9144000" cy="6858000" type="screen4x3"/>
  <p:notesSz cx="7315200" cy="9601200"/>
  <p:custDataLst>
    <p:tags r:id="rId13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Batang" pitchFamily="18" charset="-127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Batang" pitchFamily="18" charset="-127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Batang" pitchFamily="18" charset="-127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Batang" pitchFamily="18" charset="-127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Batang" pitchFamily="18" charset="-127"/>
        <a:ea typeface="+mn-ea"/>
        <a:cs typeface="Arial" pitchFamily="34" charset="0"/>
      </a:defRPr>
    </a:lvl5pPr>
    <a:lvl6pPr marL="2286000" algn="l" defTabSz="914400" rtl="0" eaLnBrk="1" latinLnBrk="0" hangingPunct="1">
      <a:defRPr i="1" kern="1200">
        <a:solidFill>
          <a:schemeClr val="tx1"/>
        </a:solidFill>
        <a:latin typeface="Batang" pitchFamily="18" charset="-127"/>
        <a:ea typeface="+mn-ea"/>
        <a:cs typeface="Arial" pitchFamily="34" charset="0"/>
      </a:defRPr>
    </a:lvl6pPr>
    <a:lvl7pPr marL="2743200" algn="l" defTabSz="914400" rtl="0" eaLnBrk="1" latinLnBrk="0" hangingPunct="1">
      <a:defRPr i="1" kern="1200">
        <a:solidFill>
          <a:schemeClr val="tx1"/>
        </a:solidFill>
        <a:latin typeface="Batang" pitchFamily="18" charset="-127"/>
        <a:ea typeface="+mn-ea"/>
        <a:cs typeface="Arial" pitchFamily="34" charset="0"/>
      </a:defRPr>
    </a:lvl7pPr>
    <a:lvl8pPr marL="3200400" algn="l" defTabSz="914400" rtl="0" eaLnBrk="1" latinLnBrk="0" hangingPunct="1">
      <a:defRPr i="1" kern="1200">
        <a:solidFill>
          <a:schemeClr val="tx1"/>
        </a:solidFill>
        <a:latin typeface="Batang" pitchFamily="18" charset="-127"/>
        <a:ea typeface="+mn-ea"/>
        <a:cs typeface="Arial" pitchFamily="34" charset="0"/>
      </a:defRPr>
    </a:lvl8pPr>
    <a:lvl9pPr marL="3657600" algn="l" defTabSz="914400" rtl="0" eaLnBrk="1" latinLnBrk="0" hangingPunct="1">
      <a:defRPr i="1" kern="1200">
        <a:solidFill>
          <a:schemeClr val="tx1"/>
        </a:solidFill>
        <a:latin typeface="Batang" pitchFamily="18" charset="-127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8E"/>
    <a:srgbClr val="00CC00"/>
    <a:srgbClr val="000099"/>
    <a:srgbClr val="0000FF"/>
    <a:srgbClr val="8A0E5E"/>
    <a:srgbClr val="CCCC00"/>
    <a:srgbClr val="0033CC"/>
    <a:srgbClr val="000042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7" autoAdjust="0"/>
    <p:restoredTop sz="86375" autoAdjust="0"/>
  </p:normalViewPr>
  <p:slideViewPr>
    <p:cSldViewPr showGuides="1">
      <p:cViewPr varScale="1">
        <p:scale>
          <a:sx n="94" d="100"/>
          <a:sy n="94" d="100"/>
        </p:scale>
        <p:origin x="-108" y="-102"/>
      </p:cViewPr>
      <p:guideLst>
        <p:guide orient="horz" pos="2160"/>
        <p:guide pos="2880"/>
      </p:guideLst>
    </p:cSldViewPr>
  </p:slideViewPr>
  <p:outlineViewPr>
    <p:cViewPr>
      <p:scale>
        <a:sx n="25" d="100"/>
        <a:sy n="25" d="100"/>
      </p:scale>
      <p:origin x="0" y="3498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-3708" y="-78"/>
      </p:cViewPr>
      <p:guideLst>
        <p:guide orient="horz" pos="3023"/>
        <p:guide pos="2304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9.xml"/><Relationship Id="rId1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3" name="Line 11"/>
          <p:cNvSpPr>
            <a:spLocks noChangeShapeType="1"/>
          </p:cNvSpPr>
          <p:nvPr/>
        </p:nvSpPr>
        <p:spPr bwMode="auto">
          <a:xfrm>
            <a:off x="457200" y="533400"/>
            <a:ext cx="6477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diamond" w="med" len="med"/>
            <a:tailEnd type="diamond" w="med" len="med"/>
          </a:ln>
          <a:effectLst/>
        </p:spPr>
        <p:txBody>
          <a:bodyPr lIns="107950" tIns="53975" rIns="107950" bIns="53975"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sp>
        <p:nvSpPr>
          <p:cNvPr id="3084" name="Line 12"/>
          <p:cNvSpPr>
            <a:spLocks noChangeShapeType="1"/>
          </p:cNvSpPr>
          <p:nvPr/>
        </p:nvSpPr>
        <p:spPr bwMode="auto">
          <a:xfrm>
            <a:off x="457200" y="8839200"/>
            <a:ext cx="6477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diamond" w="med" len="med"/>
            <a:tailEnd type="diamond" w="med" len="med"/>
          </a:ln>
          <a:effectLst/>
        </p:spPr>
        <p:txBody>
          <a:bodyPr lIns="107950" tIns="53975" rIns="107950" bIns="53975"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sp>
        <p:nvSpPr>
          <p:cNvPr id="11" name="Rectangle 76"/>
          <p:cNvSpPr>
            <a:spLocks noChangeArrowheads="1"/>
          </p:cNvSpPr>
          <p:nvPr/>
        </p:nvSpPr>
        <p:spPr bwMode="auto">
          <a:xfrm>
            <a:off x="4348163" y="8859838"/>
            <a:ext cx="242887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1538" tIns="45769" rIns="91538" bIns="45769" anchor="ctr">
            <a:spAutoFit/>
          </a:bodyPr>
          <a:lstStyle/>
          <a:p>
            <a:pPr>
              <a:defRPr/>
            </a:pPr>
            <a:r>
              <a:rPr lang="en-US" sz="800" i="0" dirty="0">
                <a:latin typeface="Arial" pitchFamily="34" charset="0"/>
                <a:cs typeface="Arial" charset="0"/>
              </a:rPr>
              <a:t>Proven </a:t>
            </a:r>
            <a:r>
              <a:rPr lang="en-US" sz="400" i="0" dirty="0">
                <a:solidFill>
                  <a:srgbClr val="00008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400" i="0" dirty="0">
                <a:solidFill>
                  <a:srgbClr val="C0C0C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400" i="0" dirty="0">
                <a:solidFill>
                  <a:srgbClr val="00008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400" i="0" dirty="0">
                <a:solidFill>
                  <a:srgbClr val="C0C0C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400" i="0" dirty="0">
                <a:solidFill>
                  <a:srgbClr val="00008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400" i="0" dirty="0">
                <a:solidFill>
                  <a:srgbClr val="C0C0C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400" i="0" dirty="0">
                <a:solidFill>
                  <a:srgbClr val="00008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800" i="0" dirty="0">
                <a:latin typeface="Arial" pitchFamily="34" charset="0"/>
                <a:cs typeface="Arial" charset="0"/>
              </a:rPr>
              <a:t>Practical </a:t>
            </a:r>
            <a:r>
              <a:rPr lang="en-US" sz="400" i="0" dirty="0">
                <a:solidFill>
                  <a:srgbClr val="00008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400" i="0" dirty="0">
                <a:solidFill>
                  <a:srgbClr val="C0C0C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400" i="0" dirty="0">
                <a:solidFill>
                  <a:srgbClr val="00008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400" i="0" dirty="0">
                <a:solidFill>
                  <a:srgbClr val="C0C0C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400" i="0" dirty="0">
                <a:solidFill>
                  <a:srgbClr val="00008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400" i="0" dirty="0">
                <a:solidFill>
                  <a:srgbClr val="C0C0C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400" i="0" dirty="0">
                <a:solidFill>
                  <a:srgbClr val="00008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800" i="0" dirty="0">
                <a:latin typeface="Arial" pitchFamily="34" charset="0"/>
                <a:cs typeface="Arial" charset="0"/>
              </a:rPr>
              <a:t>Process™</a:t>
            </a:r>
          </a:p>
        </p:txBody>
      </p:sp>
      <p:sp>
        <p:nvSpPr>
          <p:cNvPr id="7" name="Rectangle 64"/>
          <p:cNvSpPr>
            <a:spLocks noChangeArrowheads="1"/>
          </p:cNvSpPr>
          <p:nvPr/>
        </p:nvSpPr>
        <p:spPr bwMode="auto">
          <a:xfrm>
            <a:off x="228600" y="149225"/>
            <a:ext cx="6997700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9334" tIns="0" rIns="19334" bIns="0"/>
          <a:lstStyle/>
          <a:p>
            <a:pPr algn="ctr" defTabSz="928688" eaLnBrk="0" hangingPunct="0">
              <a:defRPr/>
            </a:pPr>
            <a:r>
              <a:rPr lang="en-US" sz="1600" b="1" dirty="0" smtClean="0">
                <a:latin typeface="Arial Narrow" pitchFamily="34" charset="0"/>
                <a:cs typeface="+mn-cs"/>
              </a:rPr>
              <a:t>National</a:t>
            </a:r>
            <a:r>
              <a:rPr lang="en-US" sz="1600" b="1" baseline="0" dirty="0" smtClean="0">
                <a:latin typeface="Arial Narrow" pitchFamily="34" charset="0"/>
                <a:cs typeface="+mn-cs"/>
              </a:rPr>
              <a:t> Information Exchange Model (NIEM)</a:t>
            </a:r>
            <a:endParaRPr lang="en-US" sz="1600" b="1" dirty="0" smtClean="0">
              <a:latin typeface="Arial Narrow" pitchFamily="34" charset="0"/>
              <a:cs typeface="+mn-cs"/>
            </a:endParaRPr>
          </a:p>
        </p:txBody>
      </p:sp>
      <p:sp>
        <p:nvSpPr>
          <p:cNvPr id="10" name="Rectangle 65"/>
          <p:cNvSpPr>
            <a:spLocks noChangeArrowheads="1"/>
          </p:cNvSpPr>
          <p:nvPr/>
        </p:nvSpPr>
        <p:spPr bwMode="auto">
          <a:xfrm>
            <a:off x="1984375" y="9002713"/>
            <a:ext cx="3359150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9355" tIns="0" rIns="19355" bIns="0" anchor="b"/>
          <a:lstStyle/>
          <a:p>
            <a:pPr algn="ctr" defTabSz="929774">
              <a:defRPr/>
            </a:pPr>
            <a:r>
              <a:rPr lang="en-US" sz="1000" i="0" dirty="0" smtClean="0">
                <a:latin typeface="Arial Narrow" pitchFamily="34" charset="0"/>
              </a:rPr>
              <a:t>EA User Group Canberra – 15 Apr 2015</a:t>
            </a:r>
            <a:endParaRPr lang="en-US" sz="1000" i="0" dirty="0">
              <a:latin typeface="Arial Narrow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62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65175" y="687388"/>
            <a:ext cx="5797550" cy="43481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11" name="Rectangle 63"/>
          <p:cNvSpPr>
            <a:spLocks noChangeArrowheads="1"/>
          </p:cNvSpPr>
          <p:nvPr/>
        </p:nvSpPr>
        <p:spPr bwMode="auto">
          <a:xfrm>
            <a:off x="763588" y="5111750"/>
            <a:ext cx="5800725" cy="35861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sp>
        <p:nvSpPr>
          <p:cNvPr id="2112" name="Rectangle 64"/>
          <p:cNvSpPr>
            <a:spLocks noChangeArrowheads="1"/>
          </p:cNvSpPr>
          <p:nvPr/>
        </p:nvSpPr>
        <p:spPr bwMode="auto">
          <a:xfrm>
            <a:off x="228600" y="149225"/>
            <a:ext cx="6997700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9334" tIns="0" rIns="19334" bIns="0"/>
          <a:lstStyle/>
          <a:p>
            <a:pPr algn="ctr" defTabSz="928688" eaLnBrk="0" hangingPunct="0">
              <a:defRPr/>
            </a:pPr>
            <a:r>
              <a:rPr lang="en-US" sz="1600" b="1" dirty="0" smtClean="0">
                <a:latin typeface="Arial Narrow" pitchFamily="34" charset="0"/>
                <a:cs typeface="+mn-cs"/>
              </a:rPr>
              <a:t>National</a:t>
            </a:r>
            <a:r>
              <a:rPr lang="en-US" sz="1600" b="1" baseline="0" dirty="0" smtClean="0">
                <a:latin typeface="Arial Narrow" pitchFamily="34" charset="0"/>
                <a:cs typeface="+mn-cs"/>
              </a:rPr>
              <a:t> Information Exchange Model (NIEM)</a:t>
            </a:r>
            <a:endParaRPr lang="en-US" sz="1600" b="1" dirty="0" smtClean="0">
              <a:latin typeface="Arial Narrow" pitchFamily="34" charset="0"/>
              <a:cs typeface="+mn-cs"/>
            </a:endParaRPr>
          </a:p>
        </p:txBody>
      </p:sp>
      <p:sp>
        <p:nvSpPr>
          <p:cNvPr id="2114" name="Rectangle 66"/>
          <p:cNvSpPr>
            <a:spLocks noChangeArrowheads="1"/>
          </p:cNvSpPr>
          <p:nvPr/>
        </p:nvSpPr>
        <p:spPr bwMode="auto">
          <a:xfrm>
            <a:off x="763588" y="5183188"/>
            <a:ext cx="5876925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3449" tIns="46725" rIns="93449" bIns="46725"/>
          <a:lstStyle/>
          <a:p>
            <a:pPr defTabSz="915988" eaLnBrk="0" hangingPunct="0">
              <a:defRPr/>
            </a:pPr>
            <a:r>
              <a:rPr lang="en-US" sz="1600" b="1">
                <a:latin typeface="Arial Narrow" pitchFamily="34" charset="0"/>
                <a:cs typeface="+mn-cs"/>
              </a:rPr>
              <a:t>Notes:</a:t>
            </a:r>
          </a:p>
        </p:txBody>
      </p:sp>
      <p:sp>
        <p:nvSpPr>
          <p:cNvPr id="2115" name="Rectangle 67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39788" y="5494338"/>
            <a:ext cx="5648325" cy="312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121" name="Line 73"/>
          <p:cNvSpPr>
            <a:spLocks noChangeShapeType="1"/>
          </p:cNvSpPr>
          <p:nvPr/>
        </p:nvSpPr>
        <p:spPr bwMode="auto">
          <a:xfrm>
            <a:off x="457200" y="533400"/>
            <a:ext cx="6477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diamond" w="med" len="med"/>
            <a:tailEnd type="diamond" w="med" len="med"/>
          </a:ln>
          <a:effectLst/>
        </p:spPr>
        <p:txBody>
          <a:bodyPr lIns="107950" tIns="53975" rIns="107950" bIns="53975"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sp>
        <p:nvSpPr>
          <p:cNvPr id="2122" name="Line 74"/>
          <p:cNvSpPr>
            <a:spLocks noChangeShapeType="1"/>
          </p:cNvSpPr>
          <p:nvPr/>
        </p:nvSpPr>
        <p:spPr bwMode="auto">
          <a:xfrm>
            <a:off x="457200" y="8839200"/>
            <a:ext cx="6477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diamond" w="med" len="med"/>
            <a:tailEnd type="diamond" w="med" len="med"/>
          </a:ln>
          <a:effectLst/>
        </p:spPr>
        <p:txBody>
          <a:bodyPr lIns="107950" tIns="53975" rIns="107950" bIns="53975"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sp>
        <p:nvSpPr>
          <p:cNvPr id="12" name="Rectangle 65"/>
          <p:cNvSpPr>
            <a:spLocks noChangeArrowheads="1"/>
          </p:cNvSpPr>
          <p:nvPr/>
        </p:nvSpPr>
        <p:spPr bwMode="auto">
          <a:xfrm>
            <a:off x="1984375" y="9002713"/>
            <a:ext cx="3359150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9355" tIns="0" rIns="19355" bIns="0" anchor="b"/>
          <a:lstStyle/>
          <a:p>
            <a:pPr algn="ctr" defTabSz="929774">
              <a:defRPr/>
            </a:pPr>
            <a:r>
              <a:rPr lang="en-US" sz="1000" i="0" dirty="0" smtClean="0">
                <a:latin typeface="Arial Narrow" pitchFamily="34" charset="0"/>
              </a:rPr>
              <a:t>EA User Group Canberra – 15 Apr 2015</a:t>
            </a:r>
            <a:endParaRPr lang="en-US" sz="1000" i="0" dirty="0">
              <a:latin typeface="Arial Narrow" pitchFamily="34" charset="0"/>
            </a:endParaRPr>
          </a:p>
        </p:txBody>
      </p:sp>
      <p:sp>
        <p:nvSpPr>
          <p:cNvPr id="13" name="Rectangle 69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687388" y="8851900"/>
            <a:ext cx="1296987" cy="23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74" tIns="45840" rIns="91674" bIns="45840" numCol="1" anchor="ctr" anchorCtr="0" compatLnSpc="1">
            <a:prstTxWarp prst="textNoShape">
              <a:avLst/>
            </a:prstTxWarp>
          </a:bodyPr>
          <a:lstStyle>
            <a:lvl1pPr algn="l" defTabSz="917060" eaLnBrk="1" hangingPunct="1">
              <a:defRPr sz="800" i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Page </a:t>
            </a:r>
            <a:fld id="{148B9389-FA3B-4D75-BD5F-670D6D0554D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4" name="Rectangle 76"/>
          <p:cNvSpPr>
            <a:spLocks noChangeArrowheads="1"/>
          </p:cNvSpPr>
          <p:nvPr/>
        </p:nvSpPr>
        <p:spPr bwMode="auto">
          <a:xfrm>
            <a:off x="4348163" y="8859838"/>
            <a:ext cx="242887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1538" tIns="45769" rIns="91538" bIns="45769" anchor="ctr">
            <a:spAutoFit/>
          </a:bodyPr>
          <a:lstStyle/>
          <a:p>
            <a:pPr>
              <a:defRPr/>
            </a:pPr>
            <a:r>
              <a:rPr lang="en-US" sz="800" i="0" dirty="0">
                <a:latin typeface="Arial" pitchFamily="34" charset="0"/>
                <a:cs typeface="Arial" charset="0"/>
              </a:rPr>
              <a:t>Proven </a:t>
            </a:r>
            <a:r>
              <a:rPr lang="en-US" sz="400" i="0" dirty="0">
                <a:solidFill>
                  <a:srgbClr val="00008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400" i="0" dirty="0">
                <a:solidFill>
                  <a:srgbClr val="C0C0C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400" i="0" dirty="0">
                <a:solidFill>
                  <a:srgbClr val="00008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400" i="0" dirty="0">
                <a:solidFill>
                  <a:srgbClr val="C0C0C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400" i="0" dirty="0">
                <a:solidFill>
                  <a:srgbClr val="00008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400" i="0" dirty="0">
                <a:solidFill>
                  <a:srgbClr val="C0C0C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400" i="0" dirty="0">
                <a:solidFill>
                  <a:srgbClr val="00008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800" i="0" dirty="0">
                <a:latin typeface="Arial" pitchFamily="34" charset="0"/>
                <a:cs typeface="Arial" charset="0"/>
              </a:rPr>
              <a:t>Practical </a:t>
            </a:r>
            <a:r>
              <a:rPr lang="en-US" sz="400" i="0" dirty="0">
                <a:solidFill>
                  <a:srgbClr val="00008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400" i="0" dirty="0">
                <a:solidFill>
                  <a:srgbClr val="C0C0C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400" i="0" dirty="0">
                <a:solidFill>
                  <a:srgbClr val="00008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400" i="0" dirty="0">
                <a:solidFill>
                  <a:srgbClr val="C0C0C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400" i="0" dirty="0">
                <a:solidFill>
                  <a:srgbClr val="00008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400" i="0" dirty="0">
                <a:solidFill>
                  <a:srgbClr val="C0C0C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400" i="0" dirty="0">
                <a:solidFill>
                  <a:srgbClr val="000080"/>
                </a:solidFill>
                <a:latin typeface="Arial" pitchFamily="34" charset="0"/>
                <a:cs typeface="Arial" charset="0"/>
              </a:rPr>
              <a:t>►</a:t>
            </a:r>
            <a:r>
              <a:rPr lang="en-US" sz="400" i="0" dirty="0">
                <a:latin typeface="Arial" pitchFamily="34" charset="0"/>
                <a:cs typeface="Arial" charset="0"/>
              </a:rPr>
              <a:t> </a:t>
            </a:r>
            <a:r>
              <a:rPr lang="en-US" sz="800" i="0" dirty="0">
                <a:latin typeface="Arial" pitchFamily="34" charset="0"/>
                <a:cs typeface="Arial" charset="0"/>
              </a:rPr>
              <a:t>Process™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lnSpc>
        <a:spcPct val="87000"/>
      </a:lnSpc>
      <a:spcBef>
        <a:spcPct val="40000"/>
      </a:spcBef>
      <a:spcAft>
        <a:spcPct val="0"/>
      </a:spcAft>
      <a:defRPr sz="1000"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eaLnBrk="0" fontAlgn="base" hangingPunct="0">
      <a:lnSpc>
        <a:spcPct val="87000"/>
      </a:lnSpc>
      <a:spcBef>
        <a:spcPct val="40000"/>
      </a:spcBef>
      <a:spcAft>
        <a:spcPct val="0"/>
      </a:spcAft>
      <a:defRPr sz="1000"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eaLnBrk="0" fontAlgn="base" hangingPunct="0">
      <a:lnSpc>
        <a:spcPct val="87000"/>
      </a:lnSpc>
      <a:spcBef>
        <a:spcPct val="40000"/>
      </a:spcBef>
      <a:spcAft>
        <a:spcPct val="0"/>
      </a:spcAft>
      <a:defRPr sz="1000"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eaLnBrk="0" fontAlgn="base" hangingPunct="0">
      <a:lnSpc>
        <a:spcPct val="87000"/>
      </a:lnSpc>
      <a:spcBef>
        <a:spcPct val="40000"/>
      </a:spcBef>
      <a:spcAft>
        <a:spcPct val="0"/>
      </a:spcAft>
      <a:defRPr sz="1000"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eaLnBrk="0" fontAlgn="base" hangingPunct="0">
      <a:lnSpc>
        <a:spcPct val="87000"/>
      </a:lnSpc>
      <a:spcBef>
        <a:spcPct val="40000"/>
      </a:spcBef>
      <a:spcAft>
        <a:spcPct val="0"/>
      </a:spcAft>
      <a:defRPr sz="1000"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4800600" y="8867775"/>
            <a:ext cx="1763713" cy="365125"/>
          </a:xfrm>
          <a:noFill/>
        </p:spPr>
        <p:txBody>
          <a:bodyPr/>
          <a:lstStyle/>
          <a:p>
            <a:pPr defTabSz="914400"/>
            <a:fld id="{82901718-79A5-411B-B8BB-7066D1795567}" type="slidenum">
              <a:rPr lang="en-US" smtClean="0"/>
              <a:pPr defTabSz="914400"/>
              <a:t>2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14400"/>
            <a:r>
              <a:rPr lang="en-US" smtClean="0">
                <a:latin typeface="Arial" charset="0"/>
                <a:cs typeface="Arial" charset="0"/>
              </a:rPr>
              <a:t>Page </a:t>
            </a:r>
            <a:fld id="{FE7F69F3-70BD-49CE-BCB9-C86A275B8B5D}" type="slidenum">
              <a:rPr lang="en-US" smtClean="0">
                <a:latin typeface="Arial" charset="0"/>
                <a:cs typeface="Arial" charset="0"/>
              </a:rPr>
              <a:pPr defTabSz="914400"/>
              <a:t>9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>
            <a:spLocks noChangeArrowheads="1"/>
          </p:cNvSpPr>
          <p:nvPr/>
        </p:nvSpPr>
        <p:spPr bwMode="white">
          <a:xfrm>
            <a:off x="327025" y="488950"/>
            <a:ext cx="8435975" cy="4768850"/>
          </a:xfrm>
          <a:prstGeom prst="roundRect">
            <a:avLst>
              <a:gd name="adj" fmla="val 7310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sz="2400" i="0">
              <a:solidFill>
                <a:schemeClr val="bg1"/>
              </a:solidFill>
              <a:latin typeface="Times New Roman" pitchFamily="18" charset="0"/>
              <a:cs typeface="+mn-cs"/>
            </a:endParaRPr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blackWhite">
          <a:xfrm>
            <a:off x="1371600" y="1524000"/>
            <a:ext cx="6400800" cy="2286000"/>
          </a:xfrm>
          <a:prstGeom prst="roundRect">
            <a:avLst>
              <a:gd name="adj" fmla="val 3750"/>
            </a:avLst>
          </a:prstGeom>
          <a:solidFill>
            <a:schemeClr val="bg1"/>
          </a:solidFill>
          <a:ln w="50800">
            <a:solidFill>
              <a:srgbClr val="00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i="0">
              <a:cs typeface="+mn-cs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676400" y="5410200"/>
            <a:ext cx="571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lnSpc>
                <a:spcPct val="85000"/>
              </a:lnSpc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en-US" i="0">
                <a:latin typeface="Arial Narrow" pitchFamily="34" charset="0"/>
                <a:cs typeface="+mn-cs"/>
              </a:rPr>
              <a:t>Armstrong Process Group, Inc.</a:t>
            </a:r>
          </a:p>
          <a:p>
            <a:pPr algn="ctr">
              <a:lnSpc>
                <a:spcPct val="85000"/>
              </a:lnSpc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en-US" i="0">
                <a:latin typeface="Arial Narrow" pitchFamily="34" charset="0"/>
                <a:cs typeface="+mn-cs"/>
              </a:rPr>
              <a:t>www.aprocessgroup.com</a:t>
            </a:r>
          </a:p>
        </p:txBody>
      </p:sp>
      <p:sp>
        <p:nvSpPr>
          <p:cNvPr id="7" name="Rectangle 7"/>
          <p:cNvSpPr>
            <a:spLocks noChangeArrowheads="1"/>
          </p:cNvSpPr>
          <p:nvPr userDrawn="1"/>
        </p:nvSpPr>
        <p:spPr bwMode="auto">
          <a:xfrm>
            <a:off x="152400" y="6403975"/>
            <a:ext cx="4419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eaLnBrk="0" hangingPunct="0">
              <a:defRPr/>
            </a:pPr>
            <a:endParaRPr lang="en-US" sz="1000" b="1" i="0" dirty="0">
              <a:latin typeface="Arial Narrow" pitchFamily="34" charset="0"/>
              <a:cs typeface="+mn-cs"/>
            </a:endParaRPr>
          </a:p>
          <a:p>
            <a:pPr eaLnBrk="0" hangingPunct="0">
              <a:defRPr/>
            </a:pPr>
            <a:r>
              <a:rPr lang="en-US" sz="1000" i="0" dirty="0">
                <a:solidFill>
                  <a:schemeClr val="tx2"/>
                </a:solidFill>
                <a:latin typeface="Arial Narrow" pitchFamily="34" charset="0"/>
                <a:cs typeface="+mn-cs"/>
              </a:rPr>
              <a:t>Copyright © </a:t>
            </a:r>
            <a:r>
              <a:rPr lang="en-US" sz="1000" i="0" dirty="0" smtClean="0">
                <a:solidFill>
                  <a:schemeClr val="tx2"/>
                </a:solidFill>
                <a:latin typeface="Arial Narrow" pitchFamily="34" charset="0"/>
                <a:cs typeface="+mn-cs"/>
              </a:rPr>
              <a:t>1998-2015 </a:t>
            </a:r>
            <a:r>
              <a:rPr lang="en-US" sz="1000" i="0" dirty="0">
                <a:solidFill>
                  <a:schemeClr val="tx2"/>
                </a:solidFill>
                <a:latin typeface="Arial Narrow" pitchFamily="34" charset="0"/>
                <a:cs typeface="+mn-cs"/>
              </a:rPr>
              <a:t>Armstrong Process Group, Inc., All rights reserved</a:t>
            </a:r>
          </a:p>
        </p:txBody>
      </p:sp>
      <p:pic>
        <p:nvPicPr>
          <p:cNvPr id="8" name="Picture 8" descr="APG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8350" y="6456363"/>
            <a:ext cx="603250" cy="28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1" descr="APG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8350" y="6456363"/>
            <a:ext cx="603250" cy="28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5402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5800" y="1600200"/>
            <a:ext cx="7772400" cy="1981200"/>
          </a:xfrm>
        </p:spPr>
        <p:txBody>
          <a:bodyPr anchor="ctr" anchorCtr="1"/>
          <a:lstStyle>
            <a:lvl1pPr algn="ctr">
              <a:defRPr sz="4000" i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5402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752600" y="3810000"/>
            <a:ext cx="5791200" cy="1447800"/>
          </a:xfrm>
        </p:spPr>
        <p:txBody>
          <a:bodyPr anchor="ctr"/>
          <a:lstStyle>
            <a:lvl1pPr marL="0" indent="0" algn="ctr">
              <a:spcBef>
                <a:spcPct val="50000"/>
              </a:spcBef>
              <a:buFont typeface="Wingdings 2" pitchFamily="18" charset="2"/>
              <a:buNone/>
              <a:defRPr sz="28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330828-5F35-479D-95F6-848EC3DAAD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398175-99A5-4B7E-BF9D-2EBF880153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144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144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7AB6FF-4CFF-473D-8492-4DDB64AB38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CA068E-80AB-4876-B97C-54E3CA9C25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6744C4-5802-474B-A746-EA74A6C1FD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19C906-F066-4190-9B7C-073C5FE400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C614A6-91A2-4AC2-A99C-11C7445213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E44F62-ED14-48FD-9AC3-5849908C54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924D1D-FAEA-43AA-B86B-294FFAED8E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6019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6019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ECDC14-8CFF-4833-95D1-92F2CAF06C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609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914400"/>
            <a:ext cx="8229600" cy="53340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7FE479-9315-459E-A181-F5AB86D5B1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914400"/>
            <a:ext cx="82296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52996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97913" y="20955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 b="1" i="0">
                <a:latin typeface="+mn-lt"/>
                <a:cs typeface="+mn-cs"/>
              </a:defRPr>
            </a:lvl1pPr>
          </a:lstStyle>
          <a:p>
            <a:pPr>
              <a:defRPr/>
            </a:pPr>
            <a:fld id="{0BDE3909-8344-45DA-82E2-CC290811BC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52997" name="AutoShape 5"/>
          <p:cNvSpPr>
            <a:spLocks noChangeArrowheads="1"/>
          </p:cNvSpPr>
          <p:nvPr/>
        </p:nvSpPr>
        <p:spPr bwMode="auto">
          <a:xfrm>
            <a:off x="168275" y="228600"/>
            <a:ext cx="8823325" cy="6096000"/>
          </a:xfrm>
          <a:prstGeom prst="roundRect">
            <a:avLst>
              <a:gd name="adj" fmla="val 1926"/>
            </a:avLst>
          </a:prstGeom>
          <a:noFill/>
          <a:ln w="19050">
            <a:solidFill>
              <a:srgbClr val="00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sz="2400" i="0">
              <a:latin typeface="Times New Roman" pitchFamily="18" charset="0"/>
              <a:cs typeface="+mn-cs"/>
            </a:endParaRPr>
          </a:p>
        </p:txBody>
      </p:sp>
      <p:sp>
        <p:nvSpPr>
          <p:cNvPr id="852998" name="Line 6"/>
          <p:cNvSpPr>
            <a:spLocks noChangeShapeType="1"/>
          </p:cNvSpPr>
          <p:nvPr/>
        </p:nvSpPr>
        <p:spPr bwMode="auto">
          <a:xfrm>
            <a:off x="457200" y="838200"/>
            <a:ext cx="8229600" cy="0"/>
          </a:xfrm>
          <a:prstGeom prst="line">
            <a:avLst/>
          </a:prstGeom>
          <a:noFill/>
          <a:ln w="12700">
            <a:solidFill>
              <a:srgbClr val="000066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sp>
        <p:nvSpPr>
          <p:cNvPr id="852999" name="Rectangle 7"/>
          <p:cNvSpPr>
            <a:spLocks noChangeArrowheads="1"/>
          </p:cNvSpPr>
          <p:nvPr/>
        </p:nvSpPr>
        <p:spPr bwMode="auto">
          <a:xfrm>
            <a:off x="152400" y="6403975"/>
            <a:ext cx="723900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sz="1000" b="1" i="0" dirty="0" smtClean="0">
                <a:latin typeface="Arial Narrow" pitchFamily="34" charset="0"/>
                <a:cs typeface="+mn-cs"/>
              </a:rPr>
              <a:t>Enterprise Architect User Group</a:t>
            </a:r>
            <a:r>
              <a:rPr lang="en-US" sz="1000" b="1" i="0" baseline="0" dirty="0" smtClean="0">
                <a:latin typeface="Arial Narrow" pitchFamily="34" charset="0"/>
                <a:cs typeface="+mn-cs"/>
              </a:rPr>
              <a:t> Canberra – National Information Exchange Model (NIEM)</a:t>
            </a:r>
            <a:endParaRPr lang="en-US" sz="1000" b="1" i="0" dirty="0">
              <a:latin typeface="Arial Narrow" pitchFamily="34" charset="0"/>
              <a:cs typeface="+mn-cs"/>
            </a:endParaRPr>
          </a:p>
          <a:p>
            <a:pPr eaLnBrk="0" hangingPunct="0">
              <a:defRPr/>
            </a:pPr>
            <a:r>
              <a:rPr lang="en-US" sz="1000" i="0" dirty="0">
                <a:solidFill>
                  <a:schemeClr val="tx2"/>
                </a:solidFill>
                <a:latin typeface="Arial Narrow" pitchFamily="34" charset="0"/>
                <a:cs typeface="+mn-cs"/>
              </a:rPr>
              <a:t>Copyright © </a:t>
            </a:r>
            <a:r>
              <a:rPr lang="en-US" sz="1000" i="0" dirty="0" smtClean="0">
                <a:solidFill>
                  <a:schemeClr val="tx2"/>
                </a:solidFill>
                <a:latin typeface="Arial Narrow" pitchFamily="34" charset="0"/>
                <a:cs typeface="+mn-cs"/>
              </a:rPr>
              <a:t>1998-2015 </a:t>
            </a:r>
            <a:r>
              <a:rPr lang="en-US" sz="1000" i="0" dirty="0">
                <a:solidFill>
                  <a:schemeClr val="tx2"/>
                </a:solidFill>
                <a:latin typeface="Arial Narrow" pitchFamily="34" charset="0"/>
                <a:cs typeface="+mn-cs"/>
              </a:rPr>
              <a:t>Armstrong Process Group, Inc., All rights reserved</a:t>
            </a:r>
          </a:p>
        </p:txBody>
      </p:sp>
      <p:pic>
        <p:nvPicPr>
          <p:cNvPr id="1032" name="Picture 8" descr="APG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388350" y="6456363"/>
            <a:ext cx="603250" cy="28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53001" name="Line 9"/>
          <p:cNvSpPr>
            <a:spLocks noChangeShapeType="1"/>
          </p:cNvSpPr>
          <p:nvPr/>
        </p:nvSpPr>
        <p:spPr bwMode="auto">
          <a:xfrm>
            <a:off x="457200" y="838200"/>
            <a:ext cx="8229600" cy="0"/>
          </a:xfrm>
          <a:prstGeom prst="line">
            <a:avLst/>
          </a:prstGeom>
          <a:noFill/>
          <a:ln w="12700">
            <a:solidFill>
              <a:srgbClr val="000066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sp>
        <p:nvSpPr>
          <p:cNvPr id="853002" name="AutoShape 10"/>
          <p:cNvSpPr>
            <a:spLocks noChangeArrowheads="1"/>
          </p:cNvSpPr>
          <p:nvPr/>
        </p:nvSpPr>
        <p:spPr bwMode="auto">
          <a:xfrm>
            <a:off x="168275" y="228600"/>
            <a:ext cx="8823325" cy="6096000"/>
          </a:xfrm>
          <a:prstGeom prst="roundRect">
            <a:avLst>
              <a:gd name="adj" fmla="val 1926"/>
            </a:avLst>
          </a:prstGeom>
          <a:noFill/>
          <a:ln w="19050">
            <a:solidFill>
              <a:srgbClr val="00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sz="2400" i="0">
              <a:latin typeface="Times New Roman" pitchFamily="18" charset="0"/>
              <a:cs typeface="+mn-cs"/>
            </a:endParaRPr>
          </a:p>
        </p:txBody>
      </p:sp>
      <p:sp>
        <p:nvSpPr>
          <p:cNvPr id="853003" name="Line 11"/>
          <p:cNvSpPr>
            <a:spLocks noChangeShapeType="1"/>
          </p:cNvSpPr>
          <p:nvPr/>
        </p:nvSpPr>
        <p:spPr bwMode="auto">
          <a:xfrm>
            <a:off x="457200" y="838200"/>
            <a:ext cx="8229600" cy="0"/>
          </a:xfrm>
          <a:prstGeom prst="line">
            <a:avLst/>
          </a:prstGeom>
          <a:noFill/>
          <a:ln w="12700">
            <a:solidFill>
              <a:srgbClr val="000066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pic>
        <p:nvPicPr>
          <p:cNvPr id="1036" name="Picture 13" descr="APG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388350" y="6456363"/>
            <a:ext cx="603250" cy="28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53007" name="Line 15"/>
          <p:cNvSpPr>
            <a:spLocks noChangeShapeType="1"/>
          </p:cNvSpPr>
          <p:nvPr/>
        </p:nvSpPr>
        <p:spPr bwMode="auto">
          <a:xfrm>
            <a:off x="457200" y="838200"/>
            <a:ext cx="8229600" cy="0"/>
          </a:xfrm>
          <a:prstGeom prst="line">
            <a:avLst/>
          </a:prstGeom>
          <a:noFill/>
          <a:ln w="12700">
            <a:solidFill>
              <a:srgbClr val="000066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sp>
        <p:nvSpPr>
          <p:cNvPr id="853008" name="Line 16"/>
          <p:cNvSpPr>
            <a:spLocks noChangeShapeType="1"/>
          </p:cNvSpPr>
          <p:nvPr/>
        </p:nvSpPr>
        <p:spPr bwMode="auto">
          <a:xfrm>
            <a:off x="457200" y="838200"/>
            <a:ext cx="8229600" cy="0"/>
          </a:xfrm>
          <a:prstGeom prst="line">
            <a:avLst/>
          </a:prstGeom>
          <a:noFill/>
          <a:ln w="12700">
            <a:solidFill>
              <a:srgbClr val="000066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792" r:id="rId2"/>
    <p:sldLayoutId id="2147483793" r:id="rId3"/>
    <p:sldLayoutId id="2147483794" r:id="rId4"/>
    <p:sldLayoutId id="2147483795" r:id="rId5"/>
    <p:sldLayoutId id="2147483796" r:id="rId6"/>
    <p:sldLayoutId id="2147483797" r:id="rId7"/>
    <p:sldLayoutId id="2147483798" r:id="rId8"/>
    <p:sldLayoutId id="2147483799" r:id="rId9"/>
    <p:sldLayoutId id="2147483800" r:id="rId10"/>
    <p:sldLayoutId id="2147483801" r:id="rId11"/>
    <p:sldLayoutId id="2147483802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66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66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66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66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66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rgbClr val="000066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rgbClr val="000066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rgbClr val="000066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rgbClr val="000066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0066"/>
        </a:buClr>
        <a:buFont typeface="Wingdings 2" pitchFamily="18" charset="2"/>
        <a:buChar char="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 2" pitchFamily="18" charset="2"/>
        <a:buChar char=""/>
        <a:defRPr sz="26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 2" pitchFamily="18" charset="2"/>
        <a:buChar char="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 2" pitchFamily="18" charset="2"/>
        <a:buChar char="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 2" pitchFamily="18" charset="2"/>
        <a:buChar char=""/>
        <a:defRPr sz="14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Font typeface="Wingdings 2" pitchFamily="18" charset="2"/>
        <a:buChar char=""/>
        <a:defRPr sz="1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Font typeface="Wingdings 2" pitchFamily="18" charset="2"/>
        <a:buChar char=""/>
        <a:defRPr sz="1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Font typeface="Wingdings 2" pitchFamily="18" charset="2"/>
        <a:buChar char=""/>
        <a:defRPr sz="1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Font typeface="Wingdings 2" pitchFamily="18" charset="2"/>
        <a:buChar char="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tools.niem.gov/niemtools/iepdt/search/index.iepd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niem.gov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iem.gov/aboutniem/best-of-niem/Pages/best-of-niem.aspx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mg.org/mda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aprocessgroup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National Information </a:t>
            </a:r>
            <a:br>
              <a:rPr lang="en-US" dirty="0" smtClean="0"/>
            </a:br>
            <a:r>
              <a:rPr lang="en-US" dirty="0" smtClean="0"/>
              <a:t>Exchange Model</a:t>
            </a:r>
            <a:br>
              <a:rPr lang="en-US" dirty="0" smtClean="0"/>
            </a:br>
            <a:r>
              <a:rPr lang="en-US" dirty="0" smtClean="0"/>
              <a:t>(NIEM™)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Enterprise Architect User Group </a:t>
            </a:r>
            <a:r>
              <a:rPr lang="en-US" dirty="0" smtClean="0"/>
              <a:t>Canberra</a:t>
            </a:r>
          </a:p>
          <a:p>
            <a:r>
              <a:rPr lang="en-US" dirty="0" smtClean="0"/>
              <a:t>15 Apr 2015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About APG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14400"/>
            <a:ext cx="8229600" cy="5334000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US" dirty="0" smtClean="0"/>
              <a:t>APG’s mission is to </a:t>
            </a:r>
          </a:p>
          <a:p>
            <a:pPr marL="0" indent="0" algn="ctr">
              <a:buNone/>
              <a:defRPr/>
            </a:pPr>
            <a:r>
              <a:rPr lang="en-US" i="1" dirty="0" smtClean="0"/>
              <a:t>“Align information technology and systems engineering </a:t>
            </a:r>
            <a:br>
              <a:rPr lang="en-US" i="1" dirty="0" smtClean="0"/>
            </a:br>
            <a:r>
              <a:rPr lang="en-US" i="1" dirty="0" smtClean="0"/>
              <a:t>capabilities with business strategy using proven, practical processes delivering world-class results.”</a:t>
            </a:r>
          </a:p>
          <a:p>
            <a:pPr>
              <a:defRPr/>
            </a:pPr>
            <a:r>
              <a:rPr lang="en-US" dirty="0" smtClean="0"/>
              <a:t>Industry thought leader in enterprise architecture, business modeling, process improvement, systems and software engineering, requirements management, and agile methods</a:t>
            </a:r>
          </a:p>
          <a:p>
            <a:pPr>
              <a:defRPr/>
            </a:pPr>
            <a:r>
              <a:rPr lang="en-US" dirty="0" smtClean="0"/>
              <a:t>Member and contributor to</a:t>
            </a:r>
          </a:p>
          <a:p>
            <a:pPr lvl="1">
              <a:defRPr/>
            </a:pPr>
            <a:r>
              <a:rPr lang="en-US" dirty="0" smtClean="0"/>
              <a:t>UML, SysML, SPEM, UPDM at the Object Management Group (OMG)</a:t>
            </a:r>
          </a:p>
          <a:p>
            <a:pPr lvl="1">
              <a:defRPr/>
            </a:pPr>
            <a:r>
              <a:rPr lang="en-US" dirty="0" smtClean="0"/>
              <a:t>TOGAF and </a:t>
            </a:r>
            <a:r>
              <a:rPr lang="en-US" dirty="0" err="1" smtClean="0"/>
              <a:t>ArchiMate</a:t>
            </a:r>
            <a:r>
              <a:rPr lang="en-US" dirty="0" smtClean="0"/>
              <a:t> at The Open Group</a:t>
            </a:r>
          </a:p>
          <a:p>
            <a:pPr lvl="1">
              <a:defRPr/>
            </a:pPr>
            <a:r>
              <a:rPr lang="en-US" dirty="0" smtClean="0"/>
              <a:t>Eclipse Process Framework (EPF) at the Eclipse Foundation</a:t>
            </a:r>
          </a:p>
          <a:p>
            <a:pPr>
              <a:defRPr/>
            </a:pPr>
            <a:r>
              <a:rPr lang="en-US" dirty="0" smtClean="0"/>
              <a:t>Business partners with Sparx, HP, and IBM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D4AA217-A1F3-4737-8996-FD01EF5CF8BE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NIEM History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6388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National Information Exchange Model (NIEM) was initiated in 2005 by U.S. Department of Justice (DOJ) and U.S. Department of Homeland Security (DHS) </a:t>
            </a:r>
          </a:p>
          <a:p>
            <a:pPr lvl="1"/>
            <a:r>
              <a:rPr lang="en-US" dirty="0" smtClean="0"/>
              <a:t>Early design based on Global Justice XML Data Model (GJXDM)</a:t>
            </a:r>
          </a:p>
          <a:p>
            <a:pPr lvl="1"/>
            <a:r>
              <a:rPr lang="en-US" dirty="0" smtClean="0"/>
              <a:t>U.S. Department of Health and Human Services (DHHS) joined in 2010 as third steward</a:t>
            </a:r>
          </a:p>
          <a:p>
            <a:r>
              <a:rPr lang="en-US" dirty="0" smtClean="0"/>
              <a:t>Unite stakeholders from federal, state, local, and tribal governments</a:t>
            </a:r>
          </a:p>
          <a:p>
            <a:pPr lvl="1"/>
            <a:r>
              <a:rPr lang="en-US" dirty="0" smtClean="0"/>
              <a:t>Develop and deploy national model for information sharing and organizational structure for governance</a:t>
            </a:r>
          </a:p>
          <a:p>
            <a:r>
              <a:rPr lang="en-US" dirty="0" smtClean="0"/>
              <a:t>Recognition that widespread adoption and use would require common vocabularies for information sharing </a:t>
            </a:r>
          </a:p>
          <a:p>
            <a:pPr lvl="1"/>
            <a:r>
              <a:rPr lang="en-US" dirty="0" smtClean="0"/>
              <a:t>By 2015, all </a:t>
            </a:r>
            <a:r>
              <a:rPr lang="en-US" dirty="0" smtClean="0"/>
              <a:t>50 states and </a:t>
            </a:r>
            <a:r>
              <a:rPr lang="en-US" dirty="0" smtClean="0"/>
              <a:t>majority </a:t>
            </a:r>
            <a:r>
              <a:rPr lang="en-US" dirty="0" smtClean="0"/>
              <a:t>of federal agencies are using </a:t>
            </a:r>
            <a:r>
              <a:rPr lang="en-US" dirty="0" smtClean="0"/>
              <a:t>(or </a:t>
            </a:r>
            <a:r>
              <a:rPr lang="en-US" dirty="0" smtClean="0"/>
              <a:t>considering </a:t>
            </a:r>
            <a:r>
              <a:rPr lang="en-US" dirty="0" smtClean="0"/>
              <a:t>using) NIEM</a:t>
            </a:r>
          </a:p>
          <a:p>
            <a:pPr lvl="1"/>
            <a:r>
              <a:rPr lang="en-US" dirty="0" smtClean="0">
                <a:hlinkClick r:id="rId2"/>
              </a:rPr>
              <a:t>http://tools.niem.gov/niemtools/iepdt/search/index.iepd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330828-5F35-479D-95F6-848EC3DAAD30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6086" y="247454"/>
            <a:ext cx="3029146" cy="562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3124200" y="6456882"/>
            <a:ext cx="52578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200" dirty="0" smtClean="0">
                <a:latin typeface="Arial" pitchFamily="34" charset="0"/>
                <a:hlinkClick r:id="rId4"/>
              </a:rPr>
              <a:t>National Information Exchange Model (NIEM) v3.0</a:t>
            </a:r>
            <a:endParaRPr lang="en-US" sz="1200" dirty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NIEM Success Stories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33400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u="sng" dirty="0" smtClean="0"/>
              <a:t>Shared Computer Operations for Protection and Enforcement (SCOPE) II</a:t>
            </a:r>
          </a:p>
          <a:p>
            <a:pPr marL="0" indent="0">
              <a:buNone/>
            </a:pPr>
            <a:r>
              <a:rPr lang="en-US" i="1" dirty="0" smtClean="0"/>
              <a:t>Nevada Department of Public Safety, Clark County, Las Vegas Metropolitan Police Department, City of Henderson, City of Las Vegas, City of North Las Vegas</a:t>
            </a:r>
            <a:r>
              <a:rPr lang="en-US" dirty="0" smtClean="0"/>
              <a:t>​</a:t>
            </a:r>
          </a:p>
          <a:p>
            <a:r>
              <a:rPr lang="en-US" dirty="0" smtClean="0"/>
              <a:t>Enables </a:t>
            </a:r>
            <a:r>
              <a:rPr lang="en-US" dirty="0" smtClean="0"/>
              <a:t>80 law enforcement and justice agencies at every level of government to share information to provide enhanced 24/7 public safety and justice </a:t>
            </a:r>
            <a:r>
              <a:rPr lang="en-US" dirty="0" smtClean="0"/>
              <a:t>services</a:t>
            </a:r>
          </a:p>
          <a:p>
            <a:r>
              <a:rPr lang="en-US" dirty="0" smtClean="0"/>
              <a:t>Benefits </a:t>
            </a:r>
            <a:r>
              <a:rPr lang="en-US" dirty="0" smtClean="0"/>
              <a:t>in time savings are estimated to be $8.3 million per </a:t>
            </a:r>
            <a:r>
              <a:rPr lang="en-US" dirty="0" smtClean="0"/>
              <a:t>year</a:t>
            </a:r>
          </a:p>
          <a:p>
            <a:pPr>
              <a:buNone/>
            </a:pPr>
            <a:r>
              <a:rPr lang="en-US" u="sng" dirty="0" smtClean="0"/>
              <a:t>North Carolina Families Accessing Services Through Technology (NC FAST) Program</a:t>
            </a:r>
          </a:p>
          <a:p>
            <a:pPr marL="0" indent="0">
              <a:buNone/>
            </a:pPr>
            <a:r>
              <a:rPr lang="en-US" i="1" dirty="0" smtClean="0"/>
              <a:t>North </a:t>
            </a:r>
            <a:r>
              <a:rPr lang="en-US" i="1" dirty="0" smtClean="0"/>
              <a:t>Carolina Department of Health and Human Services (DHHS</a:t>
            </a:r>
            <a:r>
              <a:rPr lang="en-US" i="1" dirty="0" smtClean="0"/>
              <a:t>)</a:t>
            </a:r>
            <a:endParaRPr lang="en-US" dirty="0" smtClean="0"/>
          </a:p>
          <a:p>
            <a:r>
              <a:rPr lang="en-US" dirty="0" smtClean="0"/>
              <a:t>Enables NC DHHS and 100 </a:t>
            </a:r>
            <a:r>
              <a:rPr lang="en-US" dirty="0" smtClean="0"/>
              <a:t>county departments </a:t>
            </a:r>
            <a:r>
              <a:rPr lang="en-US" dirty="0" smtClean="0"/>
              <a:t>to </a:t>
            </a:r>
            <a:r>
              <a:rPr lang="en-US" dirty="0" smtClean="0"/>
              <a:t>spend less time performing administrative tasks and more time assisting </a:t>
            </a:r>
            <a:r>
              <a:rPr lang="en-US" dirty="0" smtClean="0"/>
              <a:t>families</a:t>
            </a:r>
            <a:endParaRPr lang="en-US" dirty="0" smtClean="0"/>
          </a:p>
          <a:p>
            <a:r>
              <a:rPr lang="en-US" dirty="0" smtClean="0"/>
              <a:t>Describes services </a:t>
            </a:r>
            <a:r>
              <a:rPr lang="en-US" dirty="0" smtClean="0"/>
              <a:t>and </a:t>
            </a:r>
            <a:r>
              <a:rPr lang="en-US" dirty="0" smtClean="0"/>
              <a:t>exchanges that are reusable for other US state social services programs</a:t>
            </a:r>
            <a:endParaRPr lang="en-US" dirty="0" smtClean="0"/>
          </a:p>
          <a:p>
            <a:pPr marL="0" indent="0">
              <a:buNone/>
            </a:pPr>
            <a:r>
              <a:rPr lang="en-US" u="sng" dirty="0" smtClean="0"/>
              <a:t>Tactical </a:t>
            </a:r>
            <a:r>
              <a:rPr lang="en-US" u="sng" dirty="0" smtClean="0"/>
              <a:t>Infrastructure Enterprise Services Coalition Warfare Program (TIES CWP) </a:t>
            </a:r>
            <a:endParaRPr lang="en-US" u="sng" dirty="0" smtClean="0"/>
          </a:p>
          <a:p>
            <a:pPr marL="0" indent="0">
              <a:buNone/>
            </a:pPr>
            <a:r>
              <a:rPr lang="en-US" i="1" dirty="0" smtClean="0"/>
              <a:t>U.S</a:t>
            </a:r>
            <a:r>
              <a:rPr lang="en-US" i="1" dirty="0" smtClean="0"/>
              <a:t>. </a:t>
            </a:r>
            <a:r>
              <a:rPr lang="en-US" i="1" dirty="0" smtClean="0"/>
              <a:t>Army</a:t>
            </a:r>
            <a:endParaRPr lang="en-US" dirty="0" smtClean="0"/>
          </a:p>
          <a:p>
            <a:r>
              <a:rPr lang="en-US" dirty="0" smtClean="0"/>
              <a:t>Improves </a:t>
            </a:r>
            <a:r>
              <a:rPr lang="en-US" dirty="0" smtClean="0"/>
              <a:t>interoperability and information sharing between </a:t>
            </a:r>
            <a:r>
              <a:rPr lang="en-US" dirty="0" smtClean="0"/>
              <a:t>U.S</a:t>
            </a:r>
            <a:r>
              <a:rPr lang="en-US" dirty="0" smtClean="0"/>
              <a:t>. and coalition </a:t>
            </a:r>
            <a:r>
              <a:rPr lang="en-US" dirty="0" smtClean="0"/>
              <a:t>partners</a:t>
            </a:r>
          </a:p>
          <a:p>
            <a:pPr lvl="1"/>
            <a:r>
              <a:rPr lang="en-US" dirty="0" smtClean="0"/>
              <a:t>First </a:t>
            </a:r>
            <a:r>
              <a:rPr lang="en-US" dirty="0" smtClean="0"/>
              <a:t>time </a:t>
            </a:r>
            <a:r>
              <a:rPr lang="en-US" dirty="0" smtClean="0"/>
              <a:t>this type </a:t>
            </a:r>
            <a:r>
              <a:rPr lang="en-US" dirty="0" smtClean="0"/>
              <a:t>of information has been exchanged among </a:t>
            </a:r>
            <a:r>
              <a:rPr lang="en-US" dirty="0" smtClean="0"/>
              <a:t>participants</a:t>
            </a:r>
            <a:endParaRPr lang="en-US" dirty="0" smtClean="0"/>
          </a:p>
          <a:p>
            <a:r>
              <a:rPr lang="en-US" dirty="0" smtClean="0"/>
              <a:t>Introducing </a:t>
            </a:r>
            <a:r>
              <a:rPr lang="en-US" dirty="0" smtClean="0"/>
              <a:t>NIEM approach to NATO for improving data interoperability among NATO and coalition </a:t>
            </a:r>
            <a:r>
              <a:rPr lang="en-US" dirty="0" smtClean="0"/>
              <a:t>forces</a:t>
            </a:r>
          </a:p>
          <a:p>
            <a:pPr lvl="1"/>
            <a:r>
              <a:rPr lang="en-US" dirty="0" smtClean="0"/>
              <a:t>Fulfill NATO </a:t>
            </a:r>
            <a:r>
              <a:rPr lang="en-US" dirty="0" smtClean="0"/>
              <a:t>Federated Mission Networking information sharing </a:t>
            </a:r>
            <a:r>
              <a:rPr lang="en-US" dirty="0" smtClean="0"/>
              <a:t>requirements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330828-5F35-479D-95F6-848EC3DAAD30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839849" y="6352881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n-US" sz="1200" dirty="0" smtClean="0">
                <a:latin typeface="Arial" pitchFamily="34" charset="0"/>
                <a:hlinkClick r:id="rId2"/>
              </a:rPr>
              <a:t>https://</a:t>
            </a:r>
            <a:r>
              <a:rPr lang="en-US" sz="1200" dirty="0" smtClean="0">
                <a:latin typeface="Arial" pitchFamily="34" charset="0"/>
                <a:hlinkClick r:id="rId2"/>
              </a:rPr>
              <a:t>www.niem.gov/aboutniem/best-of-niem/</a:t>
            </a:r>
          </a:p>
          <a:p>
            <a:pPr algn="r"/>
            <a:r>
              <a:rPr lang="en-US" sz="1200" dirty="0" smtClean="0">
                <a:latin typeface="Arial" pitchFamily="34" charset="0"/>
                <a:hlinkClick r:id="rId2"/>
              </a:rPr>
              <a:t>Pages/best-of-niem.aspx</a:t>
            </a:r>
            <a:endParaRPr lang="en-US" sz="1200" dirty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NIEM 3.0 Model and Domains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u="sng" dirty="0" smtClean="0"/>
              <a:t>Existing Domains</a:t>
            </a:r>
          </a:p>
          <a:p>
            <a:r>
              <a:rPr lang="en-US" dirty="0" smtClean="0"/>
              <a:t>Biometrics</a:t>
            </a:r>
            <a:endParaRPr lang="en-US" dirty="0" smtClean="0"/>
          </a:p>
          <a:p>
            <a:r>
              <a:rPr lang="en-US" dirty="0" smtClean="0"/>
              <a:t>CBRN (Chemical, Biological, Radiological, Nuclear)</a:t>
            </a:r>
          </a:p>
          <a:p>
            <a:r>
              <a:rPr lang="en-US" dirty="0" smtClean="0"/>
              <a:t>Children, Youth, and Family Services</a:t>
            </a:r>
          </a:p>
          <a:p>
            <a:r>
              <a:rPr lang="en-US" dirty="0" smtClean="0"/>
              <a:t>Emergency Management</a:t>
            </a:r>
          </a:p>
          <a:p>
            <a:r>
              <a:rPr lang="en-US" dirty="0" smtClean="0"/>
              <a:t>Immigration</a:t>
            </a:r>
          </a:p>
          <a:p>
            <a:r>
              <a:rPr lang="en-US" dirty="0" smtClean="0"/>
              <a:t>Infrastructure Protection</a:t>
            </a:r>
          </a:p>
          <a:p>
            <a:r>
              <a:rPr lang="en-US" dirty="0" smtClean="0"/>
              <a:t>Intelligence</a:t>
            </a:r>
          </a:p>
          <a:p>
            <a:r>
              <a:rPr lang="en-US" dirty="0" smtClean="0"/>
              <a:t>International Trade​​</a:t>
            </a:r>
          </a:p>
          <a:p>
            <a:r>
              <a:rPr lang="en-US" dirty="0" smtClean="0"/>
              <a:t>Justice</a:t>
            </a:r>
          </a:p>
          <a:p>
            <a:r>
              <a:rPr lang="en-US" dirty="0" smtClean="0"/>
              <a:t>Maritime​​</a:t>
            </a:r>
          </a:p>
          <a:p>
            <a:r>
              <a:rPr lang="en-US" dirty="0" err="1" smtClean="0"/>
              <a:t>MilOps</a:t>
            </a:r>
            <a:r>
              <a:rPr lang="en-US" dirty="0" smtClean="0"/>
              <a:t>​​</a:t>
            </a:r>
          </a:p>
          <a:p>
            <a:r>
              <a:rPr lang="en-US" dirty="0" smtClean="0"/>
              <a:t>Screening</a:t>
            </a:r>
            <a:r>
              <a:rPr lang="en-US" dirty="0" smtClean="0"/>
              <a:t>​</a:t>
            </a:r>
          </a:p>
          <a:p>
            <a:pPr>
              <a:buNone/>
            </a:pPr>
            <a:r>
              <a:rPr lang="en-US" u="sng" dirty="0" smtClean="0"/>
              <a:t>Emerging Domains</a:t>
            </a:r>
          </a:p>
          <a:p>
            <a:r>
              <a:rPr lang="en-US" dirty="0" smtClean="0"/>
              <a:t>Agriculture</a:t>
            </a:r>
            <a:endParaRPr lang="en-US" dirty="0" smtClean="0"/>
          </a:p>
          <a:p>
            <a:r>
              <a:rPr lang="en-US" dirty="0" smtClean="0"/>
              <a:t>Cyber</a:t>
            </a:r>
          </a:p>
          <a:p>
            <a:r>
              <a:rPr lang="en-US" dirty="0" smtClean="0"/>
              <a:t>Government Resources Management (GRM)</a:t>
            </a:r>
          </a:p>
          <a:p>
            <a:r>
              <a:rPr lang="en-US" dirty="0" smtClean="0"/>
              <a:t>Health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330828-5F35-479D-95F6-848EC3DAAD30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pic>
        <p:nvPicPr>
          <p:cNvPr id="23554" name="Picture 2" descr="Image of NIEM Data Mod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0" y="2095500"/>
            <a:ext cx="5898776" cy="3467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Information Exchange Package Description (IEPD)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914400"/>
            <a:ext cx="3505200" cy="53340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Combination of </a:t>
            </a:r>
            <a:r>
              <a:rPr lang="en-US" dirty="0" smtClean="0"/>
              <a:t>both business and </a:t>
            </a:r>
            <a:r>
              <a:rPr lang="en-US" dirty="0" smtClean="0"/>
              <a:t>technical content for implementing an information exchange</a:t>
            </a:r>
          </a:p>
          <a:p>
            <a:r>
              <a:rPr lang="en-US" dirty="0" smtClean="0"/>
              <a:t>Scenarios, catalog, change log</a:t>
            </a:r>
            <a:r>
              <a:rPr lang="en-US" dirty="0" smtClean="0"/>
              <a:t>,</a:t>
            </a:r>
            <a:r>
              <a:rPr lang="en-US" dirty="0" smtClean="0"/>
              <a:t> </a:t>
            </a:r>
            <a:r>
              <a:rPr lang="en-US" dirty="0" smtClean="0"/>
              <a:t>conformance </a:t>
            </a:r>
            <a:r>
              <a:rPr lang="en-US" dirty="0" smtClean="0"/>
              <a:t>assertions</a:t>
            </a:r>
          </a:p>
          <a:p>
            <a:r>
              <a:rPr lang="en-US" dirty="0" smtClean="0"/>
              <a:t>Set </a:t>
            </a:r>
            <a:r>
              <a:rPr lang="en-US" dirty="0" smtClean="0"/>
              <a:t>of XML schema documents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330828-5F35-479D-95F6-848EC3DAAD30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7600" y="1295400"/>
            <a:ext cx="512551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NIEM-UML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25146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OMG specification to </a:t>
            </a:r>
            <a:r>
              <a:rPr lang="en-US" dirty="0" smtClean="0"/>
              <a:t>enable general use of UML and MDA tools to support </a:t>
            </a:r>
            <a:r>
              <a:rPr lang="en-US" dirty="0" smtClean="0"/>
              <a:t>development </a:t>
            </a:r>
            <a:r>
              <a:rPr lang="en-US" dirty="0" smtClean="0"/>
              <a:t>and use of NIEM information exchanges and </a:t>
            </a:r>
            <a:r>
              <a:rPr lang="en-US" dirty="0" smtClean="0"/>
              <a:t>models</a:t>
            </a:r>
          </a:p>
          <a:p>
            <a:pPr lvl="1"/>
            <a:r>
              <a:rPr lang="en-US" dirty="0" smtClean="0"/>
              <a:t>Build </a:t>
            </a:r>
            <a:r>
              <a:rPr lang="en-US" dirty="0" smtClean="0"/>
              <a:t>standard UML representations of NIEM information exchanges and </a:t>
            </a:r>
            <a:r>
              <a:rPr lang="en-US" dirty="0" smtClean="0"/>
              <a:t>models</a:t>
            </a:r>
          </a:p>
          <a:p>
            <a:pPr lvl="1"/>
            <a:r>
              <a:rPr lang="en-US" dirty="0" smtClean="0"/>
              <a:t>Generate </a:t>
            </a:r>
            <a:r>
              <a:rPr lang="en-US" dirty="0" smtClean="0"/>
              <a:t>associated NIEM-conforming XML schemas and other </a:t>
            </a:r>
            <a:r>
              <a:rPr lang="en-US" dirty="0" smtClean="0"/>
              <a:t>artifacts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330828-5F35-479D-95F6-848EC3DAAD30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0481" y="3276600"/>
            <a:ext cx="5705475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124200" y="6362700"/>
            <a:ext cx="5257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200" dirty="0">
                <a:latin typeface="Arial" pitchFamily="34" charset="0"/>
                <a:hlinkClick r:id="rId3"/>
              </a:rPr>
              <a:t>Object Management Group (OMG)</a:t>
            </a:r>
          </a:p>
          <a:p>
            <a:pPr algn="r"/>
            <a:r>
              <a:rPr lang="en-US" sz="1200" dirty="0">
                <a:latin typeface="Arial" pitchFamily="34" charset="0"/>
                <a:hlinkClick r:id="rId3"/>
              </a:rPr>
              <a:t>Model Driven Architecture (MDA) v1.0</a:t>
            </a:r>
            <a:endParaRPr lang="en-US" sz="1200" dirty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Enterprise Architect NIEM Demo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Review TOGAF Enterprise Repositories context</a:t>
            </a:r>
          </a:p>
          <a:p>
            <a:r>
              <a:rPr lang="en-US" dirty="0" smtClean="0"/>
              <a:t>Reverse engineer NIEM XSDs</a:t>
            </a:r>
          </a:p>
          <a:p>
            <a:r>
              <a:rPr lang="en-US" dirty="0" smtClean="0"/>
              <a:t>Create Model Package Description (MPD)</a:t>
            </a:r>
          </a:p>
          <a:p>
            <a:r>
              <a:rPr lang="en-US" dirty="0" smtClean="0"/>
              <a:t>Use EA Schema Generator to create NIEM subset</a:t>
            </a:r>
          </a:p>
          <a:p>
            <a:r>
              <a:rPr lang="en-US" dirty="0" smtClean="0"/>
              <a:t>Generate NIEM Information Exchange Package Documentation (IEPD)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330828-5F35-479D-95F6-848EC3DAAD30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53C55BD-0BFB-475B-9B34-53410BD59E01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Q&amp;A</a:t>
            </a:r>
            <a:endParaRPr lang="en-US" smtClean="0"/>
          </a:p>
        </p:txBody>
      </p:sp>
      <p:sp>
        <p:nvSpPr>
          <p:cNvPr id="22532" name="AutoShape 4"/>
          <p:cNvSpPr>
            <a:spLocks noChangeArrowheads="1"/>
          </p:cNvSpPr>
          <p:nvPr/>
        </p:nvSpPr>
        <p:spPr bwMode="blackWhite">
          <a:xfrm>
            <a:off x="1371600" y="2133600"/>
            <a:ext cx="6400800" cy="2286000"/>
          </a:xfrm>
          <a:prstGeom prst="roundRect">
            <a:avLst>
              <a:gd name="adj" fmla="val 3750"/>
            </a:avLst>
          </a:prstGeom>
          <a:solidFill>
            <a:schemeClr val="bg1"/>
          </a:solidFill>
          <a:ln w="50800">
            <a:solidFill>
              <a:srgbClr val="000066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>
              <a:spcBef>
                <a:spcPct val="20000"/>
              </a:spcBef>
              <a:buClr>
                <a:srgbClr val="000066"/>
              </a:buClr>
              <a:buFont typeface="Wingdings 2" pitchFamily="18" charset="2"/>
              <a:buNone/>
            </a:pPr>
            <a:r>
              <a:rPr lang="en-US" sz="4000" b="1">
                <a:solidFill>
                  <a:srgbClr val="000066"/>
                </a:solidFill>
                <a:latin typeface="Arial Narrow" pitchFamily="34" charset="0"/>
              </a:rPr>
              <a:t>Thanks for your attention </a:t>
            </a:r>
            <a:br>
              <a:rPr lang="en-US" sz="4000" b="1">
                <a:solidFill>
                  <a:srgbClr val="000066"/>
                </a:solidFill>
                <a:latin typeface="Arial Narrow" pitchFamily="34" charset="0"/>
              </a:rPr>
            </a:br>
            <a:r>
              <a:rPr lang="en-US" sz="4000" b="1">
                <a:solidFill>
                  <a:srgbClr val="000066"/>
                </a:solidFill>
                <a:latin typeface="Arial Narrow" pitchFamily="34" charset="0"/>
              </a:rPr>
              <a:t>and participation!</a:t>
            </a:r>
          </a:p>
        </p:txBody>
      </p:sp>
      <p:pic>
        <p:nvPicPr>
          <p:cNvPr id="6" name="Picture 4" descr="APGLogo_Tagli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6400" y="990600"/>
            <a:ext cx="2590800" cy="85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4419600" y="1143000"/>
            <a:ext cx="55626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1600" b="1" dirty="0">
                <a:solidFill>
                  <a:schemeClr val="tx2"/>
                </a:solidFill>
                <a:latin typeface="Arial" pitchFamily="34" charset="0"/>
                <a:hlinkClick r:id="rId4"/>
              </a:rPr>
              <a:t>http://</a:t>
            </a:r>
            <a:r>
              <a:rPr lang="en-US" sz="1600" b="1" dirty="0" smtClean="0">
                <a:solidFill>
                  <a:schemeClr val="tx2"/>
                </a:solidFill>
                <a:latin typeface="Arial" pitchFamily="34" charset="0"/>
                <a:hlinkClick r:id="rId4"/>
              </a:rPr>
              <a:t>www.aprocessgroup.com</a:t>
            </a:r>
            <a:endParaRPr lang="en-US" sz="1600" b="1" dirty="0">
              <a:solidFill>
                <a:schemeClr val="tx2"/>
              </a:solidFill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01_CourseOverview_ReqMgmtFund_v3_0">
  <a:themeElements>
    <a:clrScheme name="01_CourseOverview_ReqMgmtFund_v3_0 2">
      <a:dk1>
        <a:srgbClr val="000000"/>
      </a:dk1>
      <a:lt1>
        <a:srgbClr val="FFFFFF"/>
      </a:lt1>
      <a:dk2>
        <a:srgbClr val="3732A0"/>
      </a:dk2>
      <a:lt2>
        <a:srgbClr val="666699"/>
      </a:lt2>
      <a:accent1>
        <a:srgbClr val="CCCCFF"/>
      </a:accent1>
      <a:accent2>
        <a:srgbClr val="009999"/>
      </a:accent2>
      <a:accent3>
        <a:srgbClr val="FFFFFF"/>
      </a:accent3>
      <a:accent4>
        <a:srgbClr val="000000"/>
      </a:accent4>
      <a:accent5>
        <a:srgbClr val="E2E2FF"/>
      </a:accent5>
      <a:accent6>
        <a:srgbClr val="008A8A"/>
      </a:accent6>
      <a:hlink>
        <a:srgbClr val="3366CC"/>
      </a:hlink>
      <a:folHlink>
        <a:srgbClr val="9094B8"/>
      </a:folHlink>
    </a:clrScheme>
    <a:fontScheme name="01_CourseOverview_ReqMgmtFund_v3_0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107950" tIns="53975" rIns="107950" bIns="53975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Batang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107950" tIns="53975" rIns="107950" bIns="53975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Batang" pitchFamily="18" charset="-127"/>
          </a:defRPr>
        </a:defPPr>
      </a:lstStyle>
    </a:lnDef>
  </a:objectDefaults>
  <a:extraClrSchemeLst>
    <a:extraClrScheme>
      <a:clrScheme name="01_CourseOverview_ReqMgmtFund_v3_0 1">
        <a:dk1>
          <a:srgbClr val="000000"/>
        </a:dk1>
        <a:lt1>
          <a:srgbClr val="FFFFFF"/>
        </a:lt1>
        <a:dk2>
          <a:srgbClr val="336666"/>
        </a:dk2>
        <a:lt2>
          <a:srgbClr val="CCCC99"/>
        </a:lt2>
        <a:accent1>
          <a:srgbClr val="97CDCC"/>
        </a:accent1>
        <a:accent2>
          <a:srgbClr val="D6E0E0"/>
        </a:accent2>
        <a:accent3>
          <a:srgbClr val="FFFFFF"/>
        </a:accent3>
        <a:accent4>
          <a:srgbClr val="000000"/>
        </a:accent4>
        <a:accent5>
          <a:srgbClr val="C9E3E2"/>
        </a:accent5>
        <a:accent6>
          <a:srgbClr val="C2CBCB"/>
        </a:accent6>
        <a:hlink>
          <a:srgbClr val="99CC00"/>
        </a:hlink>
        <a:folHlink>
          <a:srgbClr val="33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_CourseOverview_ReqMgmtFund_v3_0 2">
        <a:dk1>
          <a:srgbClr val="000000"/>
        </a:dk1>
        <a:lt1>
          <a:srgbClr val="FFFFFF"/>
        </a:lt1>
        <a:dk2>
          <a:srgbClr val="3732A0"/>
        </a:dk2>
        <a:lt2>
          <a:srgbClr val="666699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A8A"/>
        </a:accent6>
        <a:hlink>
          <a:srgbClr val="3366CC"/>
        </a:hlink>
        <a:folHlink>
          <a:srgbClr val="9094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_CourseOverview_ReqMgmtFund_v3_0 3">
        <a:dk1>
          <a:srgbClr val="000000"/>
        </a:dk1>
        <a:lt1>
          <a:srgbClr val="FFFFFF"/>
        </a:lt1>
        <a:dk2>
          <a:srgbClr val="CD0505"/>
        </a:dk2>
        <a:lt2>
          <a:srgbClr val="5F5F5F"/>
        </a:lt2>
        <a:accent1>
          <a:srgbClr val="D2D5DE"/>
        </a:accent1>
        <a:accent2>
          <a:srgbClr val="D55757"/>
        </a:accent2>
        <a:accent3>
          <a:srgbClr val="FFFFFF"/>
        </a:accent3>
        <a:accent4>
          <a:srgbClr val="000000"/>
        </a:accent4>
        <a:accent5>
          <a:srgbClr val="E5E7EC"/>
        </a:accent5>
        <a:accent6>
          <a:srgbClr val="C14E4E"/>
        </a:accent6>
        <a:hlink>
          <a:srgbClr val="F42D1E"/>
        </a:hlink>
        <a:folHlink>
          <a:srgbClr val="7C8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_CourseOverview_ReqMgmtFund_v3_0 4">
        <a:dk1>
          <a:srgbClr val="000000"/>
        </a:dk1>
        <a:lt1>
          <a:srgbClr val="FFFFFF"/>
        </a:lt1>
        <a:dk2>
          <a:srgbClr val="551A07"/>
        </a:dk2>
        <a:lt2>
          <a:srgbClr val="CC3300"/>
        </a:lt2>
        <a:accent1>
          <a:srgbClr val="F4B400"/>
        </a:accent1>
        <a:accent2>
          <a:srgbClr val="993300"/>
        </a:accent2>
        <a:accent3>
          <a:srgbClr val="FFFFFF"/>
        </a:accent3>
        <a:accent4>
          <a:srgbClr val="000000"/>
        </a:accent4>
        <a:accent5>
          <a:srgbClr val="F8D6AA"/>
        </a:accent5>
        <a:accent6>
          <a:srgbClr val="8A2D00"/>
        </a:accent6>
        <a:hlink>
          <a:srgbClr val="FF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_CourseOverview_ReqMgmtFund_v3_0 5">
        <a:dk1>
          <a:srgbClr val="000000"/>
        </a:dk1>
        <a:lt1>
          <a:srgbClr val="FFFFFF"/>
        </a:lt1>
        <a:dk2>
          <a:srgbClr val="FF0000"/>
        </a:dk2>
        <a:lt2>
          <a:srgbClr val="FFCC00"/>
        </a:lt2>
        <a:accent1>
          <a:srgbClr val="66CC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008A00"/>
        </a:accent6>
        <a:hlink>
          <a:srgbClr val="FF3300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_CourseOverview_ReqMgmtFund_v3_0 6">
        <a:dk1>
          <a:srgbClr val="666633"/>
        </a:dk1>
        <a:lt1>
          <a:srgbClr val="FFFFFF"/>
        </a:lt1>
        <a:dk2>
          <a:srgbClr val="000000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_CourseOverview_ReqMgmtFund_v3_0 7">
        <a:dk1>
          <a:srgbClr val="766997"/>
        </a:dk1>
        <a:lt1>
          <a:srgbClr val="FFFFFF"/>
        </a:lt1>
        <a:dk2>
          <a:srgbClr val="530901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B3AAAA"/>
        </a:accent3>
        <a:accent4>
          <a:srgbClr val="DADADA"/>
        </a:accent4>
        <a:accent5>
          <a:srgbClr val="FFADAA"/>
        </a:accent5>
        <a:accent6>
          <a:srgbClr val="B95C00"/>
        </a:accent6>
        <a:hlink>
          <a:srgbClr val="FF990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_CourseOverview_ReqMgmtFund_v3_0 8">
        <a:dk1>
          <a:srgbClr val="666699"/>
        </a:dk1>
        <a:lt1>
          <a:srgbClr val="FFFFFF"/>
        </a:lt1>
        <a:dk2>
          <a:srgbClr val="4C004C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B2AAB2"/>
        </a:accent3>
        <a:accent4>
          <a:srgbClr val="DADADA"/>
        </a:accent4>
        <a:accent5>
          <a:srgbClr val="AACAE2"/>
        </a:accent5>
        <a:accent6>
          <a:srgbClr val="8A2D5C"/>
        </a:accent6>
        <a:hlink>
          <a:srgbClr val="99CC00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_CourseOverview_ReqMgmtFund_v3_0 9">
        <a:dk1>
          <a:srgbClr val="565682"/>
        </a:dk1>
        <a:lt1>
          <a:srgbClr val="FFFFFF"/>
        </a:lt1>
        <a:dk2>
          <a:srgbClr val="1E1551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ABAAB3"/>
        </a:accent3>
        <a:accent4>
          <a:srgbClr val="DADADA"/>
        </a:accent4>
        <a:accent5>
          <a:srgbClr val="ADE2E2"/>
        </a:accent5>
        <a:accent6>
          <a:srgbClr val="008A8A"/>
        </a:accent6>
        <a:hlink>
          <a:srgbClr val="FF9900"/>
        </a:hlink>
        <a:folHlink>
          <a:srgbClr val="00598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_CourseOverview_ReqMgmtFund_v3_0 10">
        <a:dk1>
          <a:srgbClr val="CCCC99"/>
        </a:dk1>
        <a:lt1>
          <a:srgbClr val="FFFFFF"/>
        </a:lt1>
        <a:dk2>
          <a:srgbClr val="2E5D5C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ADB6B5"/>
        </a:accent3>
        <a:accent4>
          <a:srgbClr val="DADADA"/>
        </a:accent4>
        <a:accent5>
          <a:srgbClr val="AACAE2"/>
        </a:accent5>
        <a:accent6>
          <a:srgbClr val="C2CBCB"/>
        </a:accent6>
        <a:hlink>
          <a:srgbClr val="CCCC99"/>
        </a:hlink>
        <a:folHlink>
          <a:srgbClr val="428A8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D:\Work\APG\Courseware\ReqMgmtFund\ReqMgmtFund_v3_0\Slides\01_CourseOverview_ReqMgmtFund_v3_0.ppt</Template>
  <TotalTime>1169941</TotalTime>
  <Pages>13</Pages>
  <Words>444</Words>
  <Application>Microsoft Office PowerPoint</Application>
  <PresentationFormat>On-screen Show (4:3)</PresentationFormat>
  <Paragraphs>87</Paragraphs>
  <Slides>9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01_CourseOverview_ReqMgmtFund_v3_0</vt:lpstr>
      <vt:lpstr>National Information  Exchange Model (NIEM™)</vt:lpstr>
      <vt:lpstr>About APG</vt:lpstr>
      <vt:lpstr>NIEM History</vt:lpstr>
      <vt:lpstr>NIEM Success Stories</vt:lpstr>
      <vt:lpstr>NIEM 3.0 Model and Domains</vt:lpstr>
      <vt:lpstr>Information Exchange Package Description (IEPD)</vt:lpstr>
      <vt:lpstr>NIEM-UML</vt:lpstr>
      <vt:lpstr>Enterprise Architect NIEM Demo</vt:lpstr>
      <vt:lpstr>Q&amp;A</vt:lpstr>
    </vt:vector>
  </TitlesOfParts>
  <Company>Armstrong Process Group,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TOGAF EA Capability Map</dc:title>
  <dc:creator>Chris Armstrong</dc:creator>
  <cp:lastModifiedBy>Chris Armstrong</cp:lastModifiedBy>
  <cp:revision>1262</cp:revision>
  <cp:lastPrinted>2000-05-01T10:09:19Z</cp:lastPrinted>
  <dcterms:created xsi:type="dcterms:W3CDTF">2000-04-30T19:07:11Z</dcterms:created>
  <dcterms:modified xsi:type="dcterms:W3CDTF">2015-04-15T04:44:49Z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FTSlideTypes">
    <vt:lpwstr>5,5,5,5,5,5,5,5,5,5,5,5,5,5,5,5,5,5,5,5,5,5,5,5,5,5,5,5,5</vt:lpwstr>
  </property>
  <property fmtid="{D5CDD505-2E9C-101B-9397-08002B2CF9AE}" pid="3" name="MFTST1">
    <vt:lpwstr>Nationwide_x000b_Enterprise Architecture Practice Assessment</vt:lpwstr>
  </property>
  <property fmtid="{D5CDD505-2E9C-101B-9397-08002B2CF9AE}" pid="4" name="MFTST2">
    <vt:lpwstr>2</vt:lpwstr>
  </property>
  <property fmtid="{D5CDD505-2E9C-101B-9397-08002B2CF9AE}" pid="5" name="MFTST3">
    <vt:lpwstr>3</vt:lpwstr>
  </property>
  <property fmtid="{D5CDD505-2E9C-101B-9397-08002B2CF9AE}" pid="6" name="MFTST4">
    <vt:lpwstr>4</vt:lpwstr>
  </property>
  <property fmtid="{D5CDD505-2E9C-101B-9397-08002B2CF9AE}" pid="7" name="MFTST5">
    <vt:lpwstr>5</vt:lpwstr>
  </property>
  <property fmtid="{D5CDD505-2E9C-101B-9397-08002B2CF9AE}" pid="8" name="MFTST6">
    <vt:lpwstr>6</vt:lpwstr>
  </property>
  <property fmtid="{D5CDD505-2E9C-101B-9397-08002B2CF9AE}" pid="9" name="MFTST7">
    <vt:lpwstr>Need to bring it together across the enterprise…</vt:lpwstr>
  </property>
  <property fmtid="{D5CDD505-2E9C-101B-9397-08002B2CF9AE}" pid="10" name="MFTST8">
    <vt:lpwstr>8</vt:lpwstr>
  </property>
  <property fmtid="{D5CDD505-2E9C-101B-9397-08002B2CF9AE}" pid="11" name="MFTST9">
    <vt:lpwstr>9</vt:lpwstr>
  </property>
  <property fmtid="{D5CDD505-2E9C-101B-9397-08002B2CF9AE}" pid="12" name="MFTST10">
    <vt:lpwstr>10</vt:lpwstr>
  </property>
  <property fmtid="{D5CDD505-2E9C-101B-9397-08002B2CF9AE}" pid="13" name="MFTST11">
    <vt:lpwstr>11</vt:lpwstr>
  </property>
  <property fmtid="{D5CDD505-2E9C-101B-9397-08002B2CF9AE}" pid="14" name="MFTST12">
    <vt:lpwstr>12</vt:lpwstr>
  </property>
  <property fmtid="{D5CDD505-2E9C-101B-9397-08002B2CF9AE}" pid="15" name="MFTST13">
    <vt:lpwstr>13</vt:lpwstr>
  </property>
  <property fmtid="{D5CDD505-2E9C-101B-9397-08002B2CF9AE}" pid="16" name="MFTST14">
    <vt:lpwstr>14</vt:lpwstr>
  </property>
  <property fmtid="{D5CDD505-2E9C-101B-9397-08002B2CF9AE}" pid="17" name="MFTST15">
    <vt:lpwstr>15</vt:lpwstr>
  </property>
  <property fmtid="{D5CDD505-2E9C-101B-9397-08002B2CF9AE}" pid="18" name="MFTST16">
    <vt:lpwstr>16</vt:lpwstr>
  </property>
  <property fmtid="{D5CDD505-2E9C-101B-9397-08002B2CF9AE}" pid="19" name="MFTST17">
    <vt:lpwstr>17</vt:lpwstr>
  </property>
  <property fmtid="{D5CDD505-2E9C-101B-9397-08002B2CF9AE}" pid="20" name="MFTST18">
    <vt:lpwstr>18</vt:lpwstr>
  </property>
  <property fmtid="{D5CDD505-2E9C-101B-9397-08002B2CF9AE}" pid="21" name="MFTST19">
    <vt:lpwstr>19</vt:lpwstr>
  </property>
  <property fmtid="{D5CDD505-2E9C-101B-9397-08002B2CF9AE}" pid="22" name="MFTST20">
    <vt:lpwstr>20</vt:lpwstr>
  </property>
  <property fmtid="{D5CDD505-2E9C-101B-9397-08002B2CF9AE}" pid="23" name="MFTST21">
    <vt:lpwstr>21</vt:lpwstr>
  </property>
  <property fmtid="{D5CDD505-2E9C-101B-9397-08002B2CF9AE}" pid="24" name="MFTST22">
    <vt:lpwstr>22</vt:lpwstr>
  </property>
  <property fmtid="{D5CDD505-2E9C-101B-9397-08002B2CF9AE}" pid="25" name="MFTST23">
    <vt:lpwstr>23</vt:lpwstr>
  </property>
  <property fmtid="{D5CDD505-2E9C-101B-9397-08002B2CF9AE}" pid="26" name="MFTST24">
    <vt:lpwstr>24</vt:lpwstr>
  </property>
  <property fmtid="{D5CDD505-2E9C-101B-9397-08002B2CF9AE}" pid="27" name="MFTST25">
    <vt:lpwstr>25</vt:lpwstr>
  </property>
  <property fmtid="{D5CDD505-2E9C-101B-9397-08002B2CF9AE}" pid="28" name="MFTST26">
    <vt:lpwstr>26</vt:lpwstr>
  </property>
  <property fmtid="{D5CDD505-2E9C-101B-9397-08002B2CF9AE}" pid="29" name="MFTST27">
    <vt:lpwstr>27</vt:lpwstr>
  </property>
  <property fmtid="{D5CDD505-2E9C-101B-9397-08002B2CF9AE}" pid="30" name="MFTST28">
    <vt:lpwstr>28</vt:lpwstr>
  </property>
  <property fmtid="{D5CDD505-2E9C-101B-9397-08002B2CF9AE}" pid="31" name="MFTST29">
    <vt:lpwstr>29</vt:lpwstr>
  </property>
</Properties>
</file>